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5" r:id="rId4"/>
  </p:sldMasterIdLst>
  <p:notesMasterIdLst>
    <p:notesMasterId r:id="rId17"/>
  </p:notesMasterIdLst>
  <p:handoutMasterIdLst>
    <p:handoutMasterId r:id="rId18"/>
  </p:handoutMasterIdLst>
  <p:sldIdLst>
    <p:sldId id="2549" r:id="rId5"/>
    <p:sldId id="2552" r:id="rId6"/>
    <p:sldId id="2548" r:id="rId7"/>
    <p:sldId id="2553" r:id="rId8"/>
    <p:sldId id="2561" r:id="rId9"/>
    <p:sldId id="2558" r:id="rId10"/>
    <p:sldId id="2563" r:id="rId11"/>
    <p:sldId id="2564" r:id="rId12"/>
    <p:sldId id="2565" r:id="rId13"/>
    <p:sldId id="272" r:id="rId14"/>
    <p:sldId id="2567" r:id="rId15"/>
    <p:sldId id="25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A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34" autoAdjust="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4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8FA38E-9F41-1A45-879F-0B93BA5093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016A96-BC72-0640-9AEE-870574F388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B091C-A27C-3C4B-82F1-DDBD9A0282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1FC8B-EC93-C64D-BBD2-37E30DAF45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11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5F854-E2CE-6F4E-A0CF-CB175674CF4C}" type="datetimeFigureOut">
              <a:rPr lang="en-US" smtClean="0"/>
              <a:t>1/18/2024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111EE-B1CE-3F40-8B0E-AB6A92B854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4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8669" y="854538"/>
            <a:ext cx="4567608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1440" y="4429842"/>
            <a:ext cx="4567608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28A7DB8-FEA5-5A4A-85DF-FA1ADFB3EF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3721" y="-19458"/>
            <a:ext cx="7261837" cy="6877457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993491 w 8464509"/>
              <a:gd name="connsiteY6" fmla="*/ 19455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8464509 w 8464509"/>
              <a:gd name="connsiteY2" fmla="*/ 0 h 6858000"/>
              <a:gd name="connsiteX3" fmla="*/ 8464509 w 8464509"/>
              <a:gd name="connsiteY3" fmla="*/ 6858000 h 6858000"/>
              <a:gd name="connsiteX4" fmla="*/ 0 w 8464509"/>
              <a:gd name="connsiteY4" fmla="*/ 6858000 h 6858000"/>
              <a:gd name="connsiteX5" fmla="*/ 3993491 w 8464509"/>
              <a:gd name="connsiteY5" fmla="*/ 19455 h 6858000"/>
              <a:gd name="connsiteX0" fmla="*/ 3993491 w 8464509"/>
              <a:gd name="connsiteY0" fmla="*/ 19455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3993491 w 8464509"/>
              <a:gd name="connsiteY4" fmla="*/ 19455 h 6858000"/>
              <a:gd name="connsiteX0" fmla="*/ 4061557 w 8464509"/>
              <a:gd name="connsiteY0" fmla="*/ 0 h 6858001"/>
              <a:gd name="connsiteX1" fmla="*/ 8464509 w 8464509"/>
              <a:gd name="connsiteY1" fmla="*/ 1 h 6858001"/>
              <a:gd name="connsiteX2" fmla="*/ 8464509 w 8464509"/>
              <a:gd name="connsiteY2" fmla="*/ 6858001 h 6858001"/>
              <a:gd name="connsiteX3" fmla="*/ 0 w 8464509"/>
              <a:gd name="connsiteY3" fmla="*/ 6858001 h 6858001"/>
              <a:gd name="connsiteX4" fmla="*/ 4061557 w 8464509"/>
              <a:gd name="connsiteY4" fmla="*/ 0 h 6858001"/>
              <a:gd name="connsiteX0" fmla="*/ 5059852 w 8464509"/>
              <a:gd name="connsiteY0" fmla="*/ 19454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5059852 w 8464509"/>
              <a:gd name="connsiteY4" fmla="*/ 19454 h 6858000"/>
              <a:gd name="connsiteX0" fmla="*/ 4061557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61557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43986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8658"/>
              <a:gd name="connsiteY0" fmla="*/ 0 h 6877457"/>
              <a:gd name="connsiteX1" fmla="*/ 8468658 w 8468658"/>
              <a:gd name="connsiteY1" fmla="*/ 12341 h 6877457"/>
              <a:gd name="connsiteX2" fmla="*/ 8464509 w 8468658"/>
              <a:gd name="connsiteY2" fmla="*/ 6877457 h 6877457"/>
              <a:gd name="connsiteX3" fmla="*/ 0 w 8468658"/>
              <a:gd name="connsiteY3" fmla="*/ 6877457 h 6877457"/>
              <a:gd name="connsiteX4" fmla="*/ 4040810 w 8468658"/>
              <a:gd name="connsiteY4" fmla="*/ 0 h 687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8658" h="6877457">
                <a:moveTo>
                  <a:pt x="4040810" y="0"/>
                </a:moveTo>
                <a:lnTo>
                  <a:pt x="8468658" y="12341"/>
                </a:lnTo>
                <a:lnTo>
                  <a:pt x="8464509" y="6877457"/>
                </a:lnTo>
                <a:lnTo>
                  <a:pt x="0" y="6877457"/>
                </a:lnTo>
                <a:lnTo>
                  <a:pt x="404081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6A021AF7-4044-A644-8DB8-495F263390D0}"/>
              </a:ext>
            </a:extLst>
          </p:cNvPr>
          <p:cNvSpPr/>
          <p:nvPr userDrawn="1"/>
        </p:nvSpPr>
        <p:spPr>
          <a:xfrm rot="10800000">
            <a:off x="4933721" y="267867"/>
            <a:ext cx="3031755" cy="3031755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D2DFDB14-A8D5-F944-A91C-960A5C2F22AF}"/>
              </a:ext>
            </a:extLst>
          </p:cNvPr>
          <p:cNvSpPr/>
          <p:nvPr userDrawn="1"/>
        </p:nvSpPr>
        <p:spPr>
          <a:xfrm>
            <a:off x="-22175" y="5596959"/>
            <a:ext cx="1261040" cy="1261040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B7735FBC-8FBF-9947-B380-14D44D2206B1}"/>
              </a:ext>
            </a:extLst>
          </p:cNvPr>
          <p:cNvSpPr/>
          <p:nvPr userDrawn="1"/>
        </p:nvSpPr>
        <p:spPr>
          <a:xfrm rot="10800000">
            <a:off x="184302" y="236698"/>
            <a:ext cx="519337" cy="519337"/>
          </a:xfrm>
          <a:prstGeom prst="triangle">
            <a:avLst/>
          </a:prstGeom>
          <a:pattFill prst="dk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17B7C303-8734-B141-AF0D-2945DA349FBD}"/>
              </a:ext>
            </a:extLst>
          </p:cNvPr>
          <p:cNvSpPr/>
          <p:nvPr userDrawn="1"/>
        </p:nvSpPr>
        <p:spPr>
          <a:xfrm>
            <a:off x="4414384" y="5795386"/>
            <a:ext cx="519337" cy="519337"/>
          </a:xfrm>
          <a:prstGeom prst="triangle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67914AE0-93F2-8346-B885-5734D2B694B2}"/>
              </a:ext>
            </a:extLst>
          </p:cNvPr>
          <p:cNvSpPr/>
          <p:nvPr userDrawn="1"/>
        </p:nvSpPr>
        <p:spPr>
          <a:xfrm rot="5400000">
            <a:off x="-48606" y="3035784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6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72A5F6-5449-2840-B48F-2AA85FE272A3}"/>
              </a:ext>
            </a:extLst>
          </p:cNvPr>
          <p:cNvSpPr/>
          <p:nvPr userDrawn="1"/>
        </p:nvSpPr>
        <p:spPr>
          <a:xfrm>
            <a:off x="0" y="0"/>
            <a:ext cx="35025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2B3A8339-6DA4-E549-AEA2-9512C53F064F}"/>
              </a:ext>
            </a:extLst>
          </p:cNvPr>
          <p:cNvSpPr/>
          <p:nvPr userDrawn="1"/>
        </p:nvSpPr>
        <p:spPr>
          <a:xfrm>
            <a:off x="3591475" y="5273069"/>
            <a:ext cx="1486666" cy="1486666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752EA775-82B0-BA48-8CA2-7A09D72EC958}"/>
              </a:ext>
            </a:extLst>
          </p:cNvPr>
          <p:cNvSpPr/>
          <p:nvPr userDrawn="1"/>
        </p:nvSpPr>
        <p:spPr>
          <a:xfrm>
            <a:off x="76559" y="597553"/>
            <a:ext cx="562863" cy="562863"/>
          </a:xfrm>
          <a:prstGeom prst="triangle">
            <a:avLst/>
          </a:prstGeom>
          <a:pattFill prst="lt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2C6B50B5-10C1-4A40-9531-4F8DC16892F8}"/>
              </a:ext>
            </a:extLst>
          </p:cNvPr>
          <p:cNvSpPr/>
          <p:nvPr userDrawn="1"/>
        </p:nvSpPr>
        <p:spPr>
          <a:xfrm>
            <a:off x="357990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AF18EC0-3F9F-6449-A2B2-A792B70BEA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44819" y="597553"/>
            <a:ext cx="6063915" cy="6063915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8357860-E91C-1745-A5D1-921689BF47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6994" y="1535397"/>
            <a:ext cx="4845068" cy="1858617"/>
          </a:xfrm>
        </p:spPr>
        <p:txBody>
          <a:bodyPr anchor="b">
            <a:normAutofit/>
          </a:bodyPr>
          <a:lstStyle>
            <a:lvl1pPr algn="l">
              <a:defRPr sz="480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94A3FA1-7F3F-2D41-ABE1-512FA9FC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996" y="3401899"/>
            <a:ext cx="4845066" cy="2107095"/>
          </a:xfrm>
        </p:spPr>
        <p:txBody>
          <a:bodyPr/>
          <a:lstStyle>
            <a:lvl1pPr marL="182880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1pPr>
            <a:lvl2pPr marL="38404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56692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74980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93268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9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rrow 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4D4881A-F72E-2D4F-BC41-5D2839D87000}"/>
              </a:ext>
            </a:extLst>
          </p:cNvPr>
          <p:cNvSpPr/>
          <p:nvPr userDrawn="1"/>
        </p:nvSpPr>
        <p:spPr>
          <a:xfrm>
            <a:off x="4997302" y="0"/>
            <a:ext cx="7194698" cy="6879265"/>
          </a:xfrm>
          <a:custGeom>
            <a:avLst/>
            <a:gdLst>
              <a:gd name="connsiteX0" fmla="*/ 0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0 w 5004391"/>
              <a:gd name="connsiteY4" fmla="*/ 0 h 6858000"/>
              <a:gd name="connsiteX0" fmla="*/ 1424763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424763 w 5004391"/>
              <a:gd name="connsiteY4" fmla="*/ 0 h 6858000"/>
              <a:gd name="connsiteX0" fmla="*/ 1275907 w 5004391"/>
              <a:gd name="connsiteY0" fmla="*/ 21265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275907 w 5004391"/>
              <a:gd name="connsiteY4" fmla="*/ 21265 h 6858000"/>
              <a:gd name="connsiteX0" fmla="*/ 3466214 w 7194698"/>
              <a:gd name="connsiteY0" fmla="*/ 21265 h 6879265"/>
              <a:gd name="connsiteX1" fmla="*/ 7194698 w 7194698"/>
              <a:gd name="connsiteY1" fmla="*/ 0 h 6879265"/>
              <a:gd name="connsiteX2" fmla="*/ 7194698 w 7194698"/>
              <a:gd name="connsiteY2" fmla="*/ 6858000 h 6879265"/>
              <a:gd name="connsiteX3" fmla="*/ 0 w 7194698"/>
              <a:gd name="connsiteY3" fmla="*/ 6879265 h 6879265"/>
              <a:gd name="connsiteX4" fmla="*/ 3466214 w 7194698"/>
              <a:gd name="connsiteY4" fmla="*/ 21265 h 687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4698" h="6879265">
                <a:moveTo>
                  <a:pt x="3466214" y="21265"/>
                </a:moveTo>
                <a:lnTo>
                  <a:pt x="7194698" y="0"/>
                </a:lnTo>
                <a:lnTo>
                  <a:pt x="7194698" y="6858000"/>
                </a:lnTo>
                <a:lnTo>
                  <a:pt x="0" y="6879265"/>
                </a:lnTo>
                <a:lnTo>
                  <a:pt x="3466214" y="212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214CA4B6-21BC-234A-9FAD-E362D7F194C4}"/>
              </a:ext>
            </a:extLst>
          </p:cNvPr>
          <p:cNvSpPr/>
          <p:nvPr userDrawn="1"/>
        </p:nvSpPr>
        <p:spPr>
          <a:xfrm>
            <a:off x="2571311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815F04B4-E3C0-0845-8DEC-98C63E21B466}"/>
              </a:ext>
            </a:extLst>
          </p:cNvPr>
          <p:cNvSpPr/>
          <p:nvPr userDrawn="1"/>
        </p:nvSpPr>
        <p:spPr>
          <a:xfrm rot="10800000">
            <a:off x="2277396" y="3814571"/>
            <a:ext cx="1360968" cy="1360968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850A90A-EBB3-314C-9D98-A4220E2739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2569281" y="330912"/>
            <a:ext cx="6217440" cy="6217440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3001923-8460-C64B-A54B-3221B8A6B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8108" y="1957888"/>
            <a:ext cx="3815484" cy="1858617"/>
          </a:xfrm>
        </p:spPr>
        <p:txBody>
          <a:bodyPr anchor="b">
            <a:normAutofit/>
          </a:bodyPr>
          <a:lstStyle>
            <a:lvl1pPr algn="ctr">
              <a:defRPr sz="480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64A275-2629-244A-A66F-FC140850C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110" y="3824390"/>
            <a:ext cx="3815482" cy="2107095"/>
          </a:xfrm>
        </p:spPr>
        <p:txBody>
          <a:bodyPr/>
          <a:lstStyle>
            <a:lvl1pPr marL="182880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1pPr>
            <a:lvl2pPr marL="38404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  <a:lvl3pPr marL="56692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3pPr>
            <a:lvl4pPr marL="74980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4pPr>
            <a:lvl5pPr marL="93268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520102B5-5695-C743-B30E-C92897B48D8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2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Narrow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0D84E6-6DEA-1D4E-92C3-A360785A027B}"/>
              </a:ext>
            </a:extLst>
          </p:cNvPr>
          <p:cNvSpPr/>
          <p:nvPr userDrawn="1"/>
        </p:nvSpPr>
        <p:spPr>
          <a:xfrm>
            <a:off x="0" y="1730829"/>
            <a:ext cx="8229600" cy="34779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C28500E9-800B-C94A-B6F9-F73D37B2D301}"/>
              </a:ext>
            </a:extLst>
          </p:cNvPr>
          <p:cNvSpPr/>
          <p:nvPr userDrawn="1"/>
        </p:nvSpPr>
        <p:spPr>
          <a:xfrm rot="10800000">
            <a:off x="8749091" y="0"/>
            <a:ext cx="3442907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1EAD70A4-7AF0-7E4D-ABBC-34DD61D7B01E}"/>
              </a:ext>
            </a:extLst>
          </p:cNvPr>
          <p:cNvSpPr/>
          <p:nvPr userDrawn="1"/>
        </p:nvSpPr>
        <p:spPr>
          <a:xfrm rot="10800000">
            <a:off x="3727215" y="5551712"/>
            <a:ext cx="1424687" cy="1306288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14C43A8B-650C-3B4B-9F8C-592CE9F2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25" y="2464270"/>
            <a:ext cx="5227376" cy="7277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345C704-9538-984E-8D14-D6AEC9A4C4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68623" y="3265903"/>
            <a:ext cx="5227377" cy="1642386"/>
          </a:xfrm>
        </p:spPr>
        <p:txBody>
          <a:bodyPr lIns="91440" rIns="91440" anchor="t">
            <a:normAutofit/>
          </a:bodyPr>
          <a:lstStyle>
            <a:lvl1pPr marL="0" indent="0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47B5AD0-4AD4-9843-9C08-DEF894490A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593262" y="0"/>
            <a:ext cx="7598736" cy="6858000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8795BE2D-99B1-FE49-84B1-C41E44A8AC0B}"/>
              </a:ext>
            </a:extLst>
          </p:cNvPr>
          <p:cNvSpPr/>
          <p:nvPr userDrawn="1"/>
        </p:nvSpPr>
        <p:spPr>
          <a:xfrm rot="5400000">
            <a:off x="-48606" y="252453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55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 and Author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4F14FD9-9995-BE48-8C0E-B1454B9F23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6012" y="0"/>
            <a:ext cx="7598735" cy="6858000"/>
          </a:xfrm>
          <a:custGeom>
            <a:avLst/>
            <a:gdLst>
              <a:gd name="connsiteX0" fmla="*/ 0 w 7598735"/>
              <a:gd name="connsiteY0" fmla="*/ 0 h 6858000"/>
              <a:gd name="connsiteX1" fmla="*/ 7598735 w 7598735"/>
              <a:gd name="connsiteY1" fmla="*/ 0 h 6858000"/>
              <a:gd name="connsiteX2" fmla="*/ 7598735 w 7598735"/>
              <a:gd name="connsiteY2" fmla="*/ 6858000 h 6858000"/>
              <a:gd name="connsiteX3" fmla="*/ 0 w 7598735"/>
              <a:gd name="connsiteY3" fmla="*/ 6858000 h 6858000"/>
              <a:gd name="connsiteX4" fmla="*/ 0 w 7598735"/>
              <a:gd name="connsiteY4" fmla="*/ 6378840 h 6858000"/>
              <a:gd name="connsiteX5" fmla="*/ 140333 w 7598735"/>
              <a:gd name="connsiteY5" fmla="*/ 6379536 h 6858000"/>
              <a:gd name="connsiteX6" fmla="*/ 3074919 w 7598735"/>
              <a:gd name="connsiteY6" fmla="*/ 489098 h 6858000"/>
              <a:gd name="connsiteX7" fmla="*/ 0 w 7598735"/>
              <a:gd name="connsiteY7" fmla="*/ 4800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8735" h="6858000">
                <a:moveTo>
                  <a:pt x="0" y="0"/>
                </a:moveTo>
                <a:lnTo>
                  <a:pt x="7598735" y="0"/>
                </a:lnTo>
                <a:lnTo>
                  <a:pt x="7598735" y="6858000"/>
                </a:lnTo>
                <a:lnTo>
                  <a:pt x="0" y="6858000"/>
                </a:lnTo>
                <a:lnTo>
                  <a:pt x="0" y="6378840"/>
                </a:lnTo>
                <a:lnTo>
                  <a:pt x="140333" y="6379536"/>
                </a:lnTo>
                <a:lnTo>
                  <a:pt x="3074919" y="489098"/>
                </a:lnTo>
                <a:lnTo>
                  <a:pt x="0" y="48004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FAE6FFB-F37C-7040-87B6-654B2F44CE7A}"/>
              </a:ext>
            </a:extLst>
          </p:cNvPr>
          <p:cNvSpPr/>
          <p:nvPr userDrawn="1"/>
        </p:nvSpPr>
        <p:spPr>
          <a:xfrm>
            <a:off x="413825" y="463261"/>
            <a:ext cx="7347125" cy="5911703"/>
          </a:xfrm>
          <a:custGeom>
            <a:avLst/>
            <a:gdLst>
              <a:gd name="connsiteX0" fmla="*/ 125507 w 7347125"/>
              <a:gd name="connsiteY0" fmla="*/ 0 h 5911703"/>
              <a:gd name="connsiteX1" fmla="*/ 7347125 w 7347125"/>
              <a:gd name="connsiteY1" fmla="*/ 21265 h 5911703"/>
              <a:gd name="connsiteX2" fmla="*/ 4412539 w 7347125"/>
              <a:gd name="connsiteY2" fmla="*/ 5911703 h 5911703"/>
              <a:gd name="connsiteX3" fmla="*/ 1007798 w 7347125"/>
              <a:gd name="connsiteY3" fmla="*/ 5894815 h 5911703"/>
              <a:gd name="connsiteX4" fmla="*/ 1007798 w 7347125"/>
              <a:gd name="connsiteY4" fmla="*/ 5901070 h 5911703"/>
              <a:gd name="connsiteX5" fmla="*/ 0 w 7347125"/>
              <a:gd name="connsiteY5" fmla="*/ 5901070 h 5911703"/>
              <a:gd name="connsiteX6" fmla="*/ 0 w 7347125"/>
              <a:gd name="connsiteY6" fmla="*/ 10632 h 5911703"/>
              <a:gd name="connsiteX7" fmla="*/ 125507 w 7347125"/>
              <a:gd name="connsiteY7" fmla="*/ 10632 h 591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7125" h="5911703">
                <a:moveTo>
                  <a:pt x="125507" y="0"/>
                </a:moveTo>
                <a:lnTo>
                  <a:pt x="7347125" y="21265"/>
                </a:lnTo>
                <a:lnTo>
                  <a:pt x="4412539" y="5911703"/>
                </a:lnTo>
                <a:lnTo>
                  <a:pt x="1007798" y="5894815"/>
                </a:lnTo>
                <a:lnTo>
                  <a:pt x="1007798" y="5901070"/>
                </a:lnTo>
                <a:lnTo>
                  <a:pt x="0" y="5901070"/>
                </a:lnTo>
                <a:lnTo>
                  <a:pt x="0" y="10632"/>
                </a:lnTo>
                <a:lnTo>
                  <a:pt x="125507" y="106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8AB73D1-1AA1-4E44-A7DA-8C00D8E10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501" y="1609159"/>
            <a:ext cx="4253334" cy="3639682"/>
          </a:xfrm>
        </p:spPr>
        <p:txBody>
          <a:bodyPr anchor="t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Goes Here</a:t>
            </a: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611FC0D0-E6E4-7645-B0C7-97FB2012039D}"/>
              </a:ext>
            </a:extLst>
          </p:cNvPr>
          <p:cNvSpPr/>
          <p:nvPr userDrawn="1"/>
        </p:nvSpPr>
        <p:spPr>
          <a:xfrm rot="5400000">
            <a:off x="-48606" y="1669422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24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F11B56-403C-AA43-BA54-5CD9A60BDDC5}"/>
              </a:ext>
            </a:extLst>
          </p:cNvPr>
          <p:cNvGrpSpPr/>
          <p:nvPr userDrawn="1"/>
        </p:nvGrpSpPr>
        <p:grpSpPr>
          <a:xfrm>
            <a:off x="0" y="-4353"/>
            <a:ext cx="6884691" cy="6862353"/>
            <a:chOff x="0" y="-4353"/>
            <a:chExt cx="6884691" cy="6862353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8BAD61D-F455-9240-A0C6-DE4F40E47C29}"/>
                </a:ext>
              </a:extLst>
            </p:cNvPr>
            <p:cNvSpPr/>
            <p:nvPr userDrawn="1"/>
          </p:nvSpPr>
          <p:spPr>
            <a:xfrm>
              <a:off x="0" y="-4353"/>
              <a:ext cx="6884691" cy="6862353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  <a:gd name="connsiteX0" fmla="*/ 9234 w 6880863"/>
                <a:gd name="connsiteY0" fmla="*/ 0 h 6866017"/>
                <a:gd name="connsiteX1" fmla="*/ 6880863 w 6880863"/>
                <a:gd name="connsiteY1" fmla="*/ 1567 h 6866017"/>
                <a:gd name="connsiteX2" fmla="*/ 3445205 w 6880863"/>
                <a:gd name="connsiteY2" fmla="*/ 6866017 h 6866017"/>
                <a:gd name="connsiteX3" fmla="*/ 705 w 6880863"/>
                <a:gd name="connsiteY3" fmla="*/ 6864138 h 6866017"/>
                <a:gd name="connsiteX4" fmla="*/ 9234 w 6880863"/>
                <a:gd name="connsiteY4" fmla="*/ 0 h 6866017"/>
                <a:gd name="connsiteX0" fmla="*/ 0 w 6884692"/>
                <a:gd name="connsiteY0" fmla="*/ 0 h 6883465"/>
                <a:gd name="connsiteX1" fmla="*/ 6884692 w 6884692"/>
                <a:gd name="connsiteY1" fmla="*/ 19015 h 6883465"/>
                <a:gd name="connsiteX2" fmla="*/ 3449034 w 6884692"/>
                <a:gd name="connsiteY2" fmla="*/ 6883465 h 6883465"/>
                <a:gd name="connsiteX3" fmla="*/ 4534 w 6884692"/>
                <a:gd name="connsiteY3" fmla="*/ 6881586 h 6883465"/>
                <a:gd name="connsiteX4" fmla="*/ 0 w 6884692"/>
                <a:gd name="connsiteY4" fmla="*/ 0 h 6883465"/>
                <a:gd name="connsiteX0" fmla="*/ 9234 w 6880863"/>
                <a:gd name="connsiteY0" fmla="*/ 0 h 6879102"/>
                <a:gd name="connsiteX1" fmla="*/ 6880863 w 6880863"/>
                <a:gd name="connsiteY1" fmla="*/ 14652 h 6879102"/>
                <a:gd name="connsiteX2" fmla="*/ 3445205 w 6880863"/>
                <a:gd name="connsiteY2" fmla="*/ 6879102 h 6879102"/>
                <a:gd name="connsiteX3" fmla="*/ 705 w 6880863"/>
                <a:gd name="connsiteY3" fmla="*/ 6877223 h 6879102"/>
                <a:gd name="connsiteX4" fmla="*/ 9234 w 6880863"/>
                <a:gd name="connsiteY4" fmla="*/ 0 h 6879102"/>
                <a:gd name="connsiteX0" fmla="*/ 0 w 6884691"/>
                <a:gd name="connsiteY0" fmla="*/ 0 h 6874740"/>
                <a:gd name="connsiteX1" fmla="*/ 6884691 w 6884691"/>
                <a:gd name="connsiteY1" fmla="*/ 10290 h 6874740"/>
                <a:gd name="connsiteX2" fmla="*/ 3449033 w 6884691"/>
                <a:gd name="connsiteY2" fmla="*/ 6874740 h 6874740"/>
                <a:gd name="connsiteX3" fmla="*/ 4533 w 6884691"/>
                <a:gd name="connsiteY3" fmla="*/ 6872861 h 6874740"/>
                <a:gd name="connsiteX4" fmla="*/ 0 w 6884691"/>
                <a:gd name="connsiteY4" fmla="*/ 0 h 687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4691" h="6874740">
                  <a:moveTo>
                    <a:pt x="0" y="0"/>
                  </a:moveTo>
                  <a:lnTo>
                    <a:pt x="6884691" y="10290"/>
                  </a:lnTo>
                  <a:lnTo>
                    <a:pt x="3449033" y="6874740"/>
                  </a:lnTo>
                  <a:lnTo>
                    <a:pt x="4533" y="6872861"/>
                  </a:lnTo>
                  <a:cubicBezTo>
                    <a:pt x="207" y="458797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75004ACB-4E38-6449-B733-0C6A6BC40ADD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6A52034F-1EDC-3040-A1B3-B572FC286C20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988" y="1954400"/>
            <a:ext cx="4393415" cy="300235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FD910B80-BD19-CF49-AB0B-1C5DEECEDED5}"/>
              </a:ext>
            </a:extLst>
          </p:cNvPr>
          <p:cNvSpPr/>
          <p:nvPr userDrawn="1"/>
        </p:nvSpPr>
        <p:spPr>
          <a:xfrm rot="5400000">
            <a:off x="-48606" y="31651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3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15DFD37-81D5-5742-B09A-5D4CBF48B7EA}"/>
              </a:ext>
            </a:extLst>
          </p:cNvPr>
          <p:cNvGrpSpPr/>
          <p:nvPr userDrawn="1"/>
        </p:nvGrpSpPr>
        <p:grpSpPr>
          <a:xfrm rot="10800000">
            <a:off x="5294245" y="0"/>
            <a:ext cx="6897755" cy="6858000"/>
            <a:chOff x="-17598" y="0"/>
            <a:chExt cx="6897755" cy="685800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0CF4E43-4A68-664C-B973-2FE49DC7733D}"/>
                </a:ext>
              </a:extLst>
            </p:cNvPr>
            <p:cNvSpPr/>
            <p:nvPr userDrawn="1"/>
          </p:nvSpPr>
          <p:spPr>
            <a:xfrm>
              <a:off x="-17598" y="0"/>
              <a:ext cx="6897755" cy="6858000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7755" h="6870380">
                  <a:moveTo>
                    <a:pt x="0" y="0"/>
                  </a:moveTo>
                  <a:lnTo>
                    <a:pt x="6897755" y="5930"/>
                  </a:lnTo>
                  <a:lnTo>
                    <a:pt x="3462097" y="6870380"/>
                  </a:lnTo>
                  <a:lnTo>
                    <a:pt x="17597" y="6868501"/>
                  </a:lnTo>
                  <a:cubicBezTo>
                    <a:pt x="13271" y="458361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AFAD3D76-9126-CC42-90B0-5BF85DC91E3E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9D011AB3-8218-AE4F-9DF7-810A1B45C453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5272" y="1954400"/>
            <a:ext cx="3889053" cy="300235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D84320FE-42A3-294B-AAE0-3D16A63E359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3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FFCAC17-2511-3D4F-A318-B241447A2C02}"/>
              </a:ext>
            </a:extLst>
          </p:cNvPr>
          <p:cNvSpPr/>
          <p:nvPr userDrawn="1"/>
        </p:nvSpPr>
        <p:spPr>
          <a:xfrm>
            <a:off x="413825" y="2941613"/>
            <a:ext cx="11364350" cy="34326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13F5538-7999-A74B-BCB7-A96C8DBC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4280546"/>
            <a:ext cx="10452848" cy="1791071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Date Placeholder 6">
            <a:extLst>
              <a:ext uri="{FF2B5EF4-FFF2-40B4-BE49-F238E27FC236}">
                <a16:creationId xmlns:a16="http://schemas.microsoft.com/office/drawing/2014/main" id="{DE5056B4-56A3-6E40-92E1-FA33B5C8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fld id="{4BE1D723-8F53-4F53-90B0-1982A396982E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A47DE6D7-793F-C846-8A00-3061847B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4C61174-2D39-E640-8A16-DCE65554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itle 9">
            <a:extLst>
              <a:ext uri="{FF2B5EF4-FFF2-40B4-BE49-F238E27FC236}">
                <a16:creationId xmlns:a16="http://schemas.microsoft.com/office/drawing/2014/main" id="{13596EE0-A679-3B49-BA9A-D5C79B0C8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3143154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3E931B03-E301-6D48-8377-B08DA6C95F0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249401AC-F116-8B4C-A1A0-CF88B63E549B}"/>
              </a:ext>
            </a:extLst>
          </p:cNvPr>
          <p:cNvSpPr/>
          <p:nvPr userDrawn="1"/>
        </p:nvSpPr>
        <p:spPr>
          <a:xfrm rot="5400000">
            <a:off x="-48606" y="33345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3226FF-244B-B540-ABAC-5C0E3DE310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824" y="483782"/>
            <a:ext cx="11365992" cy="2457856"/>
          </a:xfrm>
          <a:solidFill>
            <a:schemeClr val="accent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4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29" y="2031121"/>
            <a:ext cx="4534616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4534616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rgbClr val="C5A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D5DA7E-149B-BB4E-918D-C5FF23087F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27491" y="0"/>
            <a:ext cx="8464509" cy="6858000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4509" h="6858000">
                <a:moveTo>
                  <a:pt x="3426278" y="0"/>
                </a:moveTo>
                <a:lnTo>
                  <a:pt x="3440072" y="37000"/>
                </a:lnTo>
                <a:lnTo>
                  <a:pt x="3440072" y="0"/>
                </a:lnTo>
                <a:lnTo>
                  <a:pt x="8464509" y="0"/>
                </a:lnTo>
                <a:lnTo>
                  <a:pt x="8464509" y="6858000"/>
                </a:lnTo>
                <a:lnTo>
                  <a:pt x="0" y="6858000"/>
                </a:lnTo>
                <a:lnTo>
                  <a:pt x="3426278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BEBB0DCE-DD71-FF40-B471-A617514321E6}"/>
              </a:ext>
            </a:extLst>
          </p:cNvPr>
          <p:cNvSpPr/>
          <p:nvPr userDrawn="1"/>
        </p:nvSpPr>
        <p:spPr>
          <a:xfrm rot="10800000">
            <a:off x="5869115" y="4530"/>
            <a:ext cx="911753" cy="91175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33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3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3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3F7CD6-7F0D-1C4F-AE97-8E76514EE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3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98B14A3-A5A4-2F4A-95D8-651E4818BB24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FA21A50F-6662-5046-B75A-1261DC14ABF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FDC47F2-EE1F-4644-989A-72996AC94A96}"/>
              </a:ext>
            </a:extLst>
          </p:cNvPr>
          <p:cNvGrpSpPr/>
          <p:nvPr userDrawn="1"/>
        </p:nvGrpSpPr>
        <p:grpSpPr>
          <a:xfrm>
            <a:off x="401408" y="1983214"/>
            <a:ext cx="5127171" cy="979022"/>
            <a:chOff x="417597" y="1992086"/>
            <a:chExt cx="5127171" cy="9790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6ED203-5311-5B45-870D-8D058E718B91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DE2C0F56-426C-5F4D-AAFD-DF53CA60DB1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1824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125" y="1984781"/>
            <a:ext cx="4639736" cy="703135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125" y="3154858"/>
            <a:ext cx="4639736" cy="287000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C9B82D-42A0-2549-AF1A-BB955578D14E}"/>
              </a:ext>
            </a:extLst>
          </p:cNvPr>
          <p:cNvGrpSpPr/>
          <p:nvPr userDrawn="1"/>
        </p:nvGrpSpPr>
        <p:grpSpPr>
          <a:xfrm>
            <a:off x="6663674" y="1983214"/>
            <a:ext cx="5127171" cy="979022"/>
            <a:chOff x="417597" y="1992086"/>
            <a:chExt cx="5127171" cy="9790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F986011-7709-A448-BC93-37507571BAF8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97EFE62B-D2C4-6147-8593-BDB17D7FB78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2076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343E295-0EB5-2B45-8B07-FB33A0D549D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07391" y="1984781"/>
            <a:ext cx="4639736" cy="703135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86411A82-4B2C-2345-940D-003FAE95661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907391" y="3154858"/>
            <a:ext cx="4639736" cy="287000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1638DF-1560-0147-9FCE-648610243627}"/>
              </a:ext>
            </a:extLst>
          </p:cNvPr>
          <p:cNvCxnSpPr/>
          <p:nvPr userDrawn="1"/>
        </p:nvCxnSpPr>
        <p:spPr>
          <a:xfrm>
            <a:off x="6096000" y="2055833"/>
            <a:ext cx="0" cy="38132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9">
            <a:extLst>
              <a:ext uri="{FF2B5EF4-FFF2-40B4-BE49-F238E27FC236}">
                <a16:creationId xmlns:a16="http://schemas.microsoft.com/office/drawing/2014/main" id="{6500C466-2C7C-0F41-ADF8-F36158F8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10205573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7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5791F-3F71-BF44-BA4E-0B7D386184DC}"/>
              </a:ext>
            </a:extLst>
          </p:cNvPr>
          <p:cNvSpPr/>
          <p:nvPr userDrawn="1"/>
        </p:nvSpPr>
        <p:spPr>
          <a:xfrm>
            <a:off x="0" y="467833"/>
            <a:ext cx="11729822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19AE2E01-52D8-994A-80AC-622260011952}"/>
              </a:ext>
            </a:extLst>
          </p:cNvPr>
          <p:cNvSpPr/>
          <p:nvPr userDrawn="1"/>
        </p:nvSpPr>
        <p:spPr>
          <a:xfrm>
            <a:off x="1915754" y="3684257"/>
            <a:ext cx="3112470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8F16C36-FC88-9044-8303-4AAB2C148BA5}"/>
              </a:ext>
            </a:extLst>
          </p:cNvPr>
          <p:cNvSpPr/>
          <p:nvPr userDrawn="1"/>
        </p:nvSpPr>
        <p:spPr>
          <a:xfrm>
            <a:off x="4668946" y="522786"/>
            <a:ext cx="718556" cy="718556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DA0D001-BFE9-164E-A088-53FE53ABF5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123378" cy="6864485"/>
          </a:xfrm>
          <a:custGeom>
            <a:avLst/>
            <a:gdLst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1612869 w 6096000"/>
              <a:gd name="connsiteY2" fmla="*/ 6841445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2014112 w 6096000"/>
              <a:gd name="connsiteY2" fmla="*/ 6857657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33403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02538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4485">
                <a:moveTo>
                  <a:pt x="1602021" y="0"/>
                </a:moveTo>
                <a:lnTo>
                  <a:pt x="6096000" y="0"/>
                </a:lnTo>
                <a:lnTo>
                  <a:pt x="2014112" y="6857657"/>
                </a:lnTo>
                <a:lnTo>
                  <a:pt x="2002538" y="6864485"/>
                </a:lnTo>
                <a:lnTo>
                  <a:pt x="0" y="6858000"/>
                </a:lnTo>
                <a:lnTo>
                  <a:pt x="0" y="0"/>
                </a:lnTo>
                <a:lnTo>
                  <a:pt x="160202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10C3D4C-012F-184D-B7D5-E89B7B9A7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6410" y="2679259"/>
            <a:ext cx="2988860" cy="1395208"/>
          </a:xfrm>
        </p:spPr>
        <p:txBody>
          <a:bodyPr lIns="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16862ED-2F5E-FE49-AB49-49CEC0EA33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8426" y="793580"/>
            <a:ext cx="3304279" cy="5270839"/>
          </a:xfrm>
        </p:spPr>
        <p:txBody>
          <a:bodyPr lIns="0" anchor="ctr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15982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1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85" r:id="rId2"/>
    <p:sldLayoutId id="2147483783" r:id="rId3"/>
    <p:sldLayoutId id="2147483765" r:id="rId4"/>
    <p:sldLayoutId id="2147483787" r:id="rId5"/>
    <p:sldLayoutId id="2147483784" r:id="rId6"/>
    <p:sldLayoutId id="2147483786" r:id="rId7"/>
    <p:sldLayoutId id="2147483774" r:id="rId8"/>
    <p:sldLayoutId id="2147483781" r:id="rId9"/>
    <p:sldLayoutId id="2147483779" r:id="rId10"/>
    <p:sldLayoutId id="2147483780" r:id="rId11"/>
    <p:sldLayoutId id="2147483778" r:id="rId12"/>
    <p:sldLayoutId id="2147483777" r:id="rId13"/>
    <p:sldLayoutId id="2147483776" r:id="rId14"/>
    <p:sldLayoutId id="2147483782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7C09F3-1BE8-0445-A3C4-9C100D32B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039" y="598070"/>
            <a:ext cx="5881190" cy="3566160"/>
          </a:xfrm>
        </p:spPr>
        <p:txBody>
          <a:bodyPr>
            <a:normAutofit/>
          </a:bodyPr>
          <a:lstStyle/>
          <a:p>
            <a:r>
              <a:rPr lang="es-ES" sz="3600" dirty="0"/>
              <a:t>“NETRALITAS  DAN  </a:t>
            </a:r>
            <a:r>
              <a:rPr lang="id-ID" sz="3600" dirty="0" smtClean="0"/>
              <a:t/>
            </a:r>
            <a:br>
              <a:rPr lang="id-ID" sz="3600" dirty="0" smtClean="0"/>
            </a:br>
            <a:r>
              <a:rPr lang="es-ES" sz="3600" dirty="0" smtClean="0"/>
              <a:t>PENGENDALIAN</a:t>
            </a:r>
            <a:r>
              <a:rPr lang="es-ES" sz="3600" dirty="0"/>
              <a:t>  MEDIA  PADA </a:t>
            </a:r>
            <a:r>
              <a:rPr lang="es-ES" sz="3600" dirty="0" smtClean="0"/>
              <a:t>PEMILU </a:t>
            </a:r>
            <a:r>
              <a:rPr lang="es-ES" sz="3600" dirty="0"/>
              <a:t>2019”</a:t>
            </a:r>
            <a:endParaRPr lang="en-US" sz="36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770EE27-FD77-894D-9D88-F5A548E1DC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By : Nurtyasih Wibawanti Ratna Amina, M.Si</a:t>
            </a:r>
          </a:p>
          <a:p>
            <a:r>
              <a:rPr lang="id-ID" dirty="0" smtClean="0"/>
              <a:t>Stikosa-AWS, </a:t>
            </a:r>
            <a:endParaRPr lang="en-US" dirty="0"/>
          </a:p>
        </p:txBody>
      </p:sp>
      <p:pic>
        <p:nvPicPr>
          <p:cNvPr id="16" name="Picture Placeholder 15" descr="people looking at floorplan">
            <a:extLst>
              <a:ext uri="{FF2B5EF4-FFF2-40B4-BE49-F238E27FC236}">
                <a16:creationId xmlns:a16="http://schemas.microsoft.com/office/drawing/2014/main" id="{DAC60D5D-D287-9B45-9F54-93A410AFF1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411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 descr="A group of people in a room at an easel">
            <a:extLst>
              <a:ext uri="{FF2B5EF4-FFF2-40B4-BE49-F238E27FC236}">
                <a16:creationId xmlns:a16="http://schemas.microsoft.com/office/drawing/2014/main" id="{B8DEDD93-F6C7-D34E-9469-9FC139224D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3" r="113"/>
          <a:stretch/>
        </p:blipFill>
        <p:spPr>
          <a:xfrm>
            <a:off x="413824" y="483782"/>
            <a:ext cx="11365992" cy="2457856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2556B-F5FB-4FD7-B7D7-CA0BCE681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815" y="3277324"/>
            <a:ext cx="4650377" cy="29104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dirty="0" smtClean="0"/>
              <a:t>	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/>
              <a:t>diragukan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, media </a:t>
            </a:r>
            <a:r>
              <a:rPr lang="en-US" dirty="0" err="1"/>
              <a:t>menempati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pesan-pesan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khalayak</a:t>
            </a:r>
            <a:r>
              <a:rPr lang="en-US" dirty="0"/>
              <a:t>.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sekedar</a:t>
            </a:r>
            <a:r>
              <a:rPr lang="en-US" dirty="0"/>
              <a:t> </a:t>
            </a:r>
            <a:r>
              <a:rPr lang="en-US" dirty="0" err="1"/>
              <a:t>memperkenalkan</a:t>
            </a:r>
            <a:r>
              <a:rPr lang="en-US" dirty="0"/>
              <a:t> agenda-</a:t>
            </a:r>
            <a:r>
              <a:rPr lang="en-US" dirty="0" err="1"/>
              <a:t>agendanya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merubah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media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terus-menerus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 smtClean="0"/>
              <a:t>khalayak</a:t>
            </a:r>
            <a:r>
              <a:rPr lang="en-US" dirty="0" smtClean="0"/>
              <a:t>.</a:t>
            </a:r>
            <a:endParaRPr lang="id-ID" dirty="0" smtClean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12556B-F5FB-4FD7-B7D7-CA0BCE6815FC}"/>
              </a:ext>
            </a:extLst>
          </p:cNvPr>
          <p:cNvSpPr txBox="1">
            <a:spLocks/>
          </p:cNvSpPr>
          <p:nvPr/>
        </p:nvSpPr>
        <p:spPr>
          <a:xfrm>
            <a:off x="6350193" y="3277325"/>
            <a:ext cx="4650377" cy="29104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86918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69798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52678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35558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/>
              <a:t>media para </a:t>
            </a:r>
            <a:r>
              <a:rPr lang="en-US" dirty="0" err="1"/>
              <a:t>komunikator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aktivis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menghipnotis</a:t>
            </a:r>
            <a:r>
              <a:rPr lang="en-US" dirty="0"/>
              <a:t> </a:t>
            </a:r>
            <a:r>
              <a:rPr lang="en-US" dirty="0" err="1"/>
              <a:t>khalayak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/>
              <a:t>ditampilkan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media.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dikemas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apik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di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khalayak</a:t>
            </a:r>
            <a:r>
              <a:rPr lang="en-US" dirty="0"/>
              <a:t> yang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mengenal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memilihnya</a:t>
            </a:r>
            <a:r>
              <a:rPr lang="en-US" dirty="0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C7A8ED-CA98-4644-AF2D-8C0F21F7EA34}"/>
              </a:ext>
            </a:extLst>
          </p:cNvPr>
          <p:cNvSpPr txBox="1">
            <a:spLocks/>
          </p:cNvSpPr>
          <p:nvPr/>
        </p:nvSpPr>
        <p:spPr>
          <a:xfrm>
            <a:off x="3762822" y="1361650"/>
            <a:ext cx="4484746" cy="800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6600" b="1" dirty="0" smtClean="0">
                <a:solidFill>
                  <a:schemeClr val="tx1"/>
                </a:solidFill>
              </a:rPr>
              <a:t>Kesimpulan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C7A8ED-CA98-4644-AF2D-8C0F21F7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819" y="1332645"/>
            <a:ext cx="4484746" cy="800706"/>
          </a:xfrm>
        </p:spPr>
        <p:txBody>
          <a:bodyPr>
            <a:noAutofit/>
          </a:bodyPr>
          <a:lstStyle/>
          <a:p>
            <a:r>
              <a:rPr lang="id-ID" sz="6600" b="1" dirty="0" smtClean="0"/>
              <a:t>Kesimpulan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53960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 descr="A group of people in a room at an easel">
            <a:extLst>
              <a:ext uri="{FF2B5EF4-FFF2-40B4-BE49-F238E27FC236}">
                <a16:creationId xmlns:a16="http://schemas.microsoft.com/office/drawing/2014/main" id="{B8DEDD93-F6C7-D34E-9469-9FC139224D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3" r="113"/>
          <a:stretch/>
        </p:blipFill>
        <p:spPr>
          <a:xfrm>
            <a:off x="413824" y="483782"/>
            <a:ext cx="11365992" cy="2457856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2556B-F5FB-4FD7-B7D7-CA0BCE681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3927" y="3393438"/>
            <a:ext cx="8945785" cy="29104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dirty="0"/>
              <a:t>	</a:t>
            </a:r>
            <a:r>
              <a:rPr lang="en-US" dirty="0" smtClean="0"/>
              <a:t>Dari </a:t>
            </a:r>
            <a:r>
              <a:rPr lang="en-US" dirty="0" err="1"/>
              <a:t>berbagai</a:t>
            </a:r>
            <a:r>
              <a:rPr lang="en-US" dirty="0"/>
              <a:t> media yang </a:t>
            </a:r>
            <a:r>
              <a:rPr lang="en-US" dirty="0" err="1"/>
              <a:t>digunakan</a:t>
            </a:r>
            <a:r>
              <a:rPr lang="en-US" dirty="0"/>
              <a:t>,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kelemahannya</a:t>
            </a:r>
            <a:r>
              <a:rPr lang="en-US" dirty="0"/>
              <a:t>, </a:t>
            </a:r>
            <a:r>
              <a:rPr lang="en-US" dirty="0" err="1"/>
              <a:t>begitu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khalyak</a:t>
            </a:r>
            <a:r>
              <a:rPr lang="en-US" dirty="0"/>
              <a:t>.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penyaringan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control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yang </a:t>
            </a:r>
            <a:r>
              <a:rPr lang="en-US" dirty="0" err="1"/>
              <a:t>dimuat</a:t>
            </a:r>
            <a:r>
              <a:rPr lang="en-US" dirty="0"/>
              <a:t> di media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agar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parahnya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media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tayangannya</a:t>
            </a:r>
            <a:r>
              <a:rPr lang="en-US" dirty="0"/>
              <a:t> </a:t>
            </a:r>
            <a:r>
              <a:rPr lang="en-US" dirty="0" err="1"/>
              <a:t>dikarenakan</a:t>
            </a:r>
            <a:r>
              <a:rPr lang="en-US" dirty="0"/>
              <a:t> “</a:t>
            </a:r>
            <a:r>
              <a:rPr lang="en-US" dirty="0" err="1"/>
              <a:t>Konglomerasi</a:t>
            </a:r>
            <a:r>
              <a:rPr lang="en-US" dirty="0"/>
              <a:t> Media”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membunuh</a:t>
            </a:r>
            <a:r>
              <a:rPr lang="en-US" dirty="0"/>
              <a:t> </a:t>
            </a:r>
            <a:r>
              <a:rPr lang="en-US" dirty="0" err="1"/>
              <a:t>kebebasan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media yang </a:t>
            </a:r>
            <a:r>
              <a:rPr lang="en-US" dirty="0" err="1"/>
              <a:t>ada</a:t>
            </a:r>
            <a:r>
              <a:rPr lang="en-US" dirty="0"/>
              <a:t>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12556B-F5FB-4FD7-B7D7-CA0BCE6815FC}"/>
              </a:ext>
            </a:extLst>
          </p:cNvPr>
          <p:cNvSpPr txBox="1">
            <a:spLocks/>
          </p:cNvSpPr>
          <p:nvPr/>
        </p:nvSpPr>
        <p:spPr>
          <a:xfrm>
            <a:off x="6350193" y="3277325"/>
            <a:ext cx="4650377" cy="29104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86918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69798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52678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35558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C7A8ED-CA98-4644-AF2D-8C0F21F7EA34}"/>
              </a:ext>
            </a:extLst>
          </p:cNvPr>
          <p:cNvSpPr txBox="1">
            <a:spLocks/>
          </p:cNvSpPr>
          <p:nvPr/>
        </p:nvSpPr>
        <p:spPr>
          <a:xfrm>
            <a:off x="3762822" y="1361650"/>
            <a:ext cx="4484746" cy="800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6600" b="1" dirty="0" smtClean="0">
                <a:solidFill>
                  <a:schemeClr val="tx1"/>
                </a:solidFill>
              </a:rPr>
              <a:t>Kesimpulan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C7A8ED-CA98-4644-AF2D-8C0F21F7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819" y="1332645"/>
            <a:ext cx="4484746" cy="800706"/>
          </a:xfrm>
        </p:spPr>
        <p:txBody>
          <a:bodyPr>
            <a:noAutofit/>
          </a:bodyPr>
          <a:lstStyle/>
          <a:p>
            <a:r>
              <a:rPr lang="id-ID" sz="6600" b="1" dirty="0" smtClean="0"/>
              <a:t>Kesimpulan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83746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429" y="2083899"/>
            <a:ext cx="12859656" cy="2647757"/>
          </a:xfrm>
        </p:spPr>
        <p:txBody>
          <a:bodyPr>
            <a:noAutofit/>
          </a:bodyPr>
          <a:lstStyle/>
          <a:p>
            <a:r>
              <a:rPr lang="id-ID" sz="13800" dirty="0" smtClean="0">
                <a:latin typeface="Freehand521 BT" panose="03080802030307080304" pitchFamily="66" charset="0"/>
              </a:rPr>
              <a:t>Terima Kasih</a:t>
            </a:r>
            <a:endParaRPr lang="en-US" sz="13800" dirty="0">
              <a:latin typeface="Freehand521 BT" panose="0308080203030708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27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D7F6A80-08DF-8645-A4CD-7D0B49A3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1439" y="268300"/>
            <a:ext cx="4845068" cy="1858617"/>
          </a:xfrm>
        </p:spPr>
        <p:txBody>
          <a:bodyPr/>
          <a:lstStyle/>
          <a:p>
            <a:r>
              <a:rPr lang="id-ID" dirty="0" smtClean="0"/>
              <a:t>Strategi Pencitraan 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613A2D6-52A2-8C4D-985E-CB4BEE6B2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9748" y="2461374"/>
            <a:ext cx="6627548" cy="3286283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en-US" sz="2400" dirty="0" err="1">
                <a:solidFill>
                  <a:schemeClr val="tx1"/>
                </a:solidFill>
              </a:rPr>
              <a:t>Strategi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politik</a:t>
            </a:r>
            <a:r>
              <a:rPr lang="en-US" sz="2400" dirty="0">
                <a:solidFill>
                  <a:schemeClr val="tx1"/>
                </a:solidFill>
              </a:rPr>
              <a:t> </a:t>
            </a:r>
            <a:r>
              <a:rPr lang="en-US" sz="2400" b="1" i="1" dirty="0">
                <a:solidFill>
                  <a:schemeClr val="tx1"/>
                </a:solidFill>
              </a:rPr>
              <a:t>“</a:t>
            </a:r>
            <a:r>
              <a:rPr lang="en-US" sz="2400" b="1" i="1" dirty="0" err="1">
                <a:solidFill>
                  <a:schemeClr val="tx1"/>
                </a:solidFill>
              </a:rPr>
              <a:t>pencitraan</a:t>
            </a:r>
            <a:r>
              <a:rPr lang="en-US" sz="2400" b="1" i="1" dirty="0">
                <a:solidFill>
                  <a:schemeClr val="tx1"/>
                </a:solidFill>
              </a:rPr>
              <a:t>” :  </a:t>
            </a:r>
            <a:r>
              <a:rPr lang="en-US" sz="2400" b="1" i="1" dirty="0" err="1">
                <a:solidFill>
                  <a:schemeClr val="tx1"/>
                </a:solidFill>
              </a:rPr>
              <a:t>Membangun</a:t>
            </a:r>
            <a:r>
              <a:rPr lang="en-US" sz="2400" b="1" i="1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Strategi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menonjolkan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sikap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sifat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positif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seorang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kandidat</a:t>
            </a:r>
            <a:r>
              <a:rPr lang="en-US" sz="2400" dirty="0">
                <a:solidFill>
                  <a:schemeClr val="tx1"/>
                </a:solidFill>
              </a:rPr>
              <a:t> agar </a:t>
            </a:r>
            <a:r>
              <a:rPr lang="en-US" sz="2400" dirty="0" err="1">
                <a:solidFill>
                  <a:schemeClr val="tx1"/>
                </a:solidFill>
              </a:rPr>
              <a:t>mendapat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perhatian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mendapat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ruang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dihati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rakyat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pPr marL="514350" indent="-514350" algn="just">
              <a:buAutoNum type="arabicPeriod"/>
            </a:pPr>
            <a:r>
              <a:rPr lang="en-US" sz="2400" b="1" i="1" dirty="0" err="1">
                <a:solidFill>
                  <a:schemeClr val="tx1"/>
                </a:solidFill>
              </a:rPr>
              <a:t>Teknik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pemilihan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dan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penonjolan</a:t>
            </a:r>
            <a:r>
              <a:rPr lang="en-US" sz="2400" b="1" dirty="0">
                <a:solidFill>
                  <a:schemeClr val="tx1"/>
                </a:solidFill>
              </a:rPr>
              <a:t> </a:t>
            </a:r>
            <a:r>
              <a:rPr lang="en-US" sz="2400" dirty="0">
                <a:solidFill>
                  <a:schemeClr val="tx1"/>
                </a:solidFill>
              </a:rPr>
              <a:t>(Framing) :  </a:t>
            </a:r>
            <a:r>
              <a:rPr lang="en-US" sz="2400" dirty="0" err="1">
                <a:solidFill>
                  <a:schemeClr val="tx1"/>
                </a:solidFill>
              </a:rPr>
              <a:t>Memilih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materi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apa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harus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ditonjolkan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disimpan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dibangun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mencapai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tujuan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telah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dirancang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514350" indent="-514350" algn="just">
              <a:buNone/>
            </a:pPr>
            <a:endParaRPr 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28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F5302-8BAF-DD47-A375-773B74B6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84" y="1948794"/>
            <a:ext cx="4714716" cy="3639682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“ </a:t>
            </a:r>
            <a:r>
              <a:rPr lang="en-US" sz="3200" dirty="0" err="1"/>
              <a:t>Apa</a:t>
            </a:r>
            <a:r>
              <a:rPr lang="en-US" sz="3200" dirty="0"/>
              <a:t> yang </a:t>
            </a:r>
            <a:r>
              <a:rPr lang="en-US" sz="3200" dirty="0" err="1"/>
              <a:t>dianggap</a:t>
            </a:r>
            <a:r>
              <a:rPr lang="en-US" sz="3200" dirty="0"/>
              <a:t> </a:t>
            </a:r>
            <a:r>
              <a:rPr lang="en-US" sz="3200" dirty="0" err="1"/>
              <a:t>penting</a:t>
            </a:r>
            <a:r>
              <a:rPr lang="en-US" sz="3200" dirty="0"/>
              <a:t> </a:t>
            </a:r>
            <a:r>
              <a:rPr lang="en-US" sz="3200" dirty="0" err="1"/>
              <a:t>oleh</a:t>
            </a:r>
            <a:r>
              <a:rPr lang="en-US" sz="3200" dirty="0"/>
              <a:t> media,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dianggap</a:t>
            </a:r>
            <a:r>
              <a:rPr lang="en-US" sz="3200" dirty="0"/>
              <a:t> </a:t>
            </a:r>
            <a:r>
              <a:rPr lang="en-US" sz="3200" dirty="0" err="1"/>
              <a:t>penting</a:t>
            </a:r>
            <a:r>
              <a:rPr lang="en-US" sz="3200" dirty="0"/>
              <a:t> pula </a:t>
            </a:r>
            <a:r>
              <a:rPr lang="en-US" sz="3200" dirty="0" err="1"/>
              <a:t>oleh</a:t>
            </a:r>
            <a:r>
              <a:rPr lang="en-US" sz="3200" dirty="0"/>
              <a:t> </a:t>
            </a:r>
            <a:r>
              <a:rPr lang="en-US" sz="3200" dirty="0" err="1"/>
              <a:t>masyarakat</a:t>
            </a:r>
            <a:r>
              <a:rPr lang="en-US" sz="3200" dirty="0"/>
              <a:t>. </a:t>
            </a:r>
            <a:r>
              <a:rPr lang="en-US" sz="3200" dirty="0" err="1"/>
              <a:t>Apa</a:t>
            </a:r>
            <a:r>
              <a:rPr lang="en-US" sz="3200" dirty="0"/>
              <a:t> yang </a:t>
            </a:r>
            <a:r>
              <a:rPr lang="en-US" sz="3200" dirty="0" err="1"/>
              <a:t>dilupakan</a:t>
            </a:r>
            <a:r>
              <a:rPr lang="en-US" sz="3200" dirty="0"/>
              <a:t> media, </a:t>
            </a:r>
            <a:r>
              <a:rPr lang="en-US" sz="3200" dirty="0" smtClean="0"/>
              <a:t>aka</a:t>
            </a:r>
            <a:r>
              <a:rPr lang="id-ID" sz="3200" dirty="0" smtClean="0"/>
              <a:t>n</a:t>
            </a:r>
            <a:r>
              <a:rPr lang="en-US" sz="3200" dirty="0" smtClean="0"/>
              <a:t> </a:t>
            </a:r>
            <a:r>
              <a:rPr lang="en-US" sz="3200" dirty="0" err="1"/>
              <a:t>luput</a:t>
            </a:r>
            <a:r>
              <a:rPr lang="en-US" sz="3200" dirty="0"/>
              <a:t> </a:t>
            </a:r>
            <a:r>
              <a:rPr lang="en-US" sz="3200" dirty="0" err="1"/>
              <a:t>juga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perhatian</a:t>
            </a:r>
            <a:r>
              <a:rPr lang="en-US" sz="3200" dirty="0"/>
              <a:t> </a:t>
            </a:r>
            <a:r>
              <a:rPr lang="en-US" sz="3200" dirty="0" err="1"/>
              <a:t>masyarakat</a:t>
            </a:r>
            <a:r>
              <a:rPr lang="en-US" sz="3200" dirty="0"/>
              <a:t>”. </a:t>
            </a:r>
          </a:p>
        </p:txBody>
      </p:sp>
      <p:pic>
        <p:nvPicPr>
          <p:cNvPr id="8" name="Picture Placeholder 7" descr="group of hands in a &quot;Go Team&quot; fashion">
            <a:extLst>
              <a:ext uri="{FF2B5EF4-FFF2-40B4-BE49-F238E27FC236}">
                <a16:creationId xmlns:a16="http://schemas.microsoft.com/office/drawing/2014/main" id="{A09F623E-2819-2D41-ADE0-C7B64EF0EC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2D7F6A80-08DF-8645-A4CD-7D0B49A3BF79}"/>
              </a:ext>
            </a:extLst>
          </p:cNvPr>
          <p:cNvSpPr txBox="1">
            <a:spLocks/>
          </p:cNvSpPr>
          <p:nvPr/>
        </p:nvSpPr>
        <p:spPr>
          <a:xfrm>
            <a:off x="706508" y="835813"/>
            <a:ext cx="4845068" cy="1858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800" dirty="0" smtClean="0"/>
              <a:t>Agenda Setting :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818814" y="650359"/>
            <a:ext cx="1651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Agenda Setting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330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51C228-B9D7-6F4B-9504-969693D47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086" y="1886857"/>
            <a:ext cx="4275512" cy="2510972"/>
          </a:xfrm>
        </p:spPr>
        <p:txBody>
          <a:bodyPr>
            <a:normAutofit/>
          </a:bodyPr>
          <a:lstStyle/>
          <a:p>
            <a:r>
              <a:rPr lang="id-ID" dirty="0" smtClean="0"/>
              <a:t>Media Sosial sebagai Alat Pencitraan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B43733-30CE-AC40-BAAC-BE6530B8E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480299"/>
            <a:ext cx="6255657" cy="470130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id-ID" dirty="0" smtClean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cs typeface="Estrangelo Edessa" pitchFamily="66" charset="0"/>
              </a:rPr>
              <a:t>Pengelolaan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kesan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merupakan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bagian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terpenting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dalam</a:t>
            </a:r>
            <a:r>
              <a:rPr lang="id-ID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cs typeface="Estrangelo Edessa" pitchFamily="66" charset="0"/>
              </a:rPr>
              <a:t>komunikasi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politik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Penayangan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merupakan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hasil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pengolahan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citra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melalui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bahasa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, yang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menurut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istilah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Ben Anderson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gejala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ini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disebut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b="1" i="1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‘</a:t>
            </a:r>
            <a:r>
              <a:rPr lang="en-US" sz="2400" b="1" i="1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penopengan</a:t>
            </a:r>
            <a:r>
              <a:rPr lang="en-US" sz="2400" b="1" i="1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’ 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yang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mereduksi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bahkan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mendistorsi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pesan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seharusnya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tampil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sebagaimana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adanya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Penopengan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lebih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halus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biasa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disebut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pembentukan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kesan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merupakan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suatu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cara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dilakukan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membentuk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kesan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sesuai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diinginkan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Komunikator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)</a:t>
            </a:r>
            <a:r>
              <a:rPr lang="id-ID" sz="2400" dirty="0" smtClean="0">
                <a:solidFill>
                  <a:schemeClr val="tx1"/>
                </a:solidFill>
                <a:latin typeface="+mn-lt"/>
                <a:cs typeface="Estrangelo Edessa" pitchFamily="66" charset="0"/>
              </a:rPr>
              <a:t>.</a:t>
            </a:r>
          </a:p>
          <a:p>
            <a:pPr algn="just">
              <a:buNone/>
            </a:pPr>
            <a:r>
              <a:rPr lang="id-ID" sz="2400" i="1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</a:t>
            </a:r>
            <a:r>
              <a:rPr lang="id-ID" sz="2400" i="1" dirty="0" smtClean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                                      </a:t>
            </a:r>
            <a:r>
              <a:rPr lang="id-ID" i="1" dirty="0" smtClean="0">
                <a:solidFill>
                  <a:schemeClr val="tx1"/>
                </a:solidFill>
                <a:latin typeface="+mn-lt"/>
                <a:cs typeface="Estrangelo Edessa" pitchFamily="66" charset="0"/>
              </a:rPr>
              <a:t>(</a:t>
            </a:r>
            <a:r>
              <a:rPr lang="en-US" i="1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Yusuf </a:t>
            </a:r>
            <a:r>
              <a:rPr lang="en-US" i="1" dirty="0" err="1">
                <a:solidFill>
                  <a:schemeClr val="tx1"/>
                </a:solidFill>
                <a:latin typeface="+mn-lt"/>
                <a:cs typeface="Estrangelo Edessa" pitchFamily="66" charset="0"/>
              </a:rPr>
              <a:t>Maulana</a:t>
            </a:r>
            <a:r>
              <a:rPr lang="en-US" i="1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 (2004:5</a:t>
            </a:r>
            <a:r>
              <a:rPr lang="id-ID" i="1" dirty="0">
                <a:solidFill>
                  <a:schemeClr val="tx1"/>
                </a:solidFill>
                <a:latin typeface="+mn-lt"/>
                <a:cs typeface="Estrangelo Edessa" pitchFamily="66" charset="0"/>
              </a:rPr>
              <a:t>))</a:t>
            </a:r>
            <a:endParaRPr lang="en-US" i="1" dirty="0">
              <a:solidFill>
                <a:schemeClr val="tx1"/>
              </a:solidFill>
              <a:latin typeface="+mn-lt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88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27" y="730851"/>
            <a:ext cx="10452849" cy="910492"/>
          </a:xfrm>
        </p:spPr>
        <p:txBody>
          <a:bodyPr>
            <a:noAutofit/>
          </a:bodyPr>
          <a:lstStyle/>
          <a:p>
            <a:r>
              <a:rPr lang="en-US" sz="3600" b="1" dirty="0"/>
              <a:t>4 JENIS PEMILIH POTENSIAL DI INDONESIA :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932329" y="2168434"/>
            <a:ext cx="4919831" cy="7445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Pemili</a:t>
            </a:r>
            <a:r>
              <a:rPr lang="id-ID" sz="2800" dirty="0" smtClean="0"/>
              <a:t>h</a:t>
            </a:r>
            <a:r>
              <a:rPr lang="en-US" sz="2800" dirty="0" smtClean="0"/>
              <a:t> </a:t>
            </a:r>
            <a:r>
              <a:rPr lang="en-US" sz="2800" dirty="0" err="1"/>
              <a:t>ideologis</a:t>
            </a:r>
            <a:r>
              <a:rPr lang="en-US" sz="2800" dirty="0"/>
              <a:t> (</a:t>
            </a:r>
            <a:r>
              <a:rPr lang="en-US" sz="2800" i="1" dirty="0"/>
              <a:t>ideologist voters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158752" y="2913017"/>
            <a:ext cx="5226426" cy="7445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/>
              <a:t>Pemili</a:t>
            </a:r>
            <a:r>
              <a:rPr lang="id-ID" sz="2800" dirty="0" smtClean="0"/>
              <a:t>h</a:t>
            </a:r>
            <a:r>
              <a:rPr lang="en-US" sz="2800" dirty="0" smtClean="0"/>
              <a:t> </a:t>
            </a:r>
            <a:r>
              <a:rPr lang="en-US" sz="2800" dirty="0" err="1"/>
              <a:t>tradisional</a:t>
            </a:r>
            <a:r>
              <a:rPr lang="en-US" sz="2800" dirty="0"/>
              <a:t> (</a:t>
            </a:r>
            <a:r>
              <a:rPr lang="en-US" sz="2800" i="1" dirty="0"/>
              <a:t>traditional voters</a:t>
            </a:r>
            <a:r>
              <a:rPr lang="en-US" sz="2800" dirty="0"/>
              <a:t>).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32327" y="3775165"/>
            <a:ext cx="4919831" cy="1162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Pemilih</a:t>
            </a:r>
            <a:r>
              <a:rPr lang="en-US" sz="2400" dirty="0"/>
              <a:t> </a:t>
            </a:r>
            <a:r>
              <a:rPr lang="en-US" sz="2400" dirty="0" err="1"/>
              <a:t>rasional</a:t>
            </a:r>
            <a:r>
              <a:rPr lang="en-US" sz="2400" dirty="0"/>
              <a:t> (</a:t>
            </a:r>
            <a:r>
              <a:rPr lang="en-US" sz="2400" i="1" dirty="0"/>
              <a:t>rational </a:t>
            </a:r>
            <a:r>
              <a:rPr lang="en-US" sz="2400" i="1" dirty="0" smtClean="0"/>
              <a:t>voters</a:t>
            </a:r>
            <a:r>
              <a:rPr lang="en-US" sz="2400" dirty="0" smtClean="0"/>
              <a:t>)</a:t>
            </a:r>
            <a:r>
              <a:rPr lang="id-ID" sz="2400" dirty="0" smtClean="0"/>
              <a:t> </a:t>
            </a:r>
            <a:r>
              <a:rPr lang="en-US" sz="2400" dirty="0" smtClean="0"/>
              <a:t>yang </a:t>
            </a:r>
            <a:r>
              <a:rPr lang="en-US" sz="2400" dirty="0" err="1"/>
              <a:t>terbagi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pemilih</a:t>
            </a:r>
            <a:r>
              <a:rPr lang="en-US" sz="2400" dirty="0"/>
              <a:t> </a:t>
            </a:r>
            <a:r>
              <a:rPr lang="en-US" sz="2400" dirty="0" err="1"/>
              <a:t>intelektual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non partisan.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58752" y="4766396"/>
            <a:ext cx="5101431" cy="962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/>
              <a:t>Pemilih</a:t>
            </a:r>
            <a:r>
              <a:rPr lang="en-US" sz="2800" dirty="0"/>
              <a:t> yang </a:t>
            </a:r>
            <a:r>
              <a:rPr lang="en-US" sz="2800" dirty="0" err="1"/>
              <a:t>masih</a:t>
            </a:r>
            <a:r>
              <a:rPr lang="en-US" sz="2800" dirty="0"/>
              <a:t> </a:t>
            </a:r>
            <a:r>
              <a:rPr lang="en-US" sz="2800" dirty="0" err="1" smtClean="0"/>
              <a:t>berubah</a:t>
            </a:r>
            <a:r>
              <a:rPr lang="en-US" sz="2800" dirty="0" smtClean="0"/>
              <a:t>-</a:t>
            </a:r>
            <a:r>
              <a:rPr lang="id-ID" sz="2800" dirty="0" smtClean="0"/>
              <a:t>u</a:t>
            </a:r>
            <a:r>
              <a:rPr lang="en-US" sz="2800" dirty="0" smtClean="0"/>
              <a:t>bah </a:t>
            </a:r>
            <a:r>
              <a:rPr lang="en-US" sz="2800" dirty="0"/>
              <a:t>(</a:t>
            </a:r>
            <a:r>
              <a:rPr lang="en-US" sz="2800" i="1" dirty="0"/>
              <a:t>swing voters</a:t>
            </a:r>
            <a:r>
              <a:rPr lang="en-US" sz="2800" dirty="0"/>
              <a:t>).</a:t>
            </a:r>
          </a:p>
        </p:txBody>
      </p:sp>
      <p:sp>
        <p:nvSpPr>
          <p:cNvPr id="11" name="Oval 10"/>
          <p:cNvSpPr/>
          <p:nvPr/>
        </p:nvSpPr>
        <p:spPr>
          <a:xfrm>
            <a:off x="6322422" y="2397807"/>
            <a:ext cx="679269" cy="666206"/>
          </a:xfrm>
          <a:prstGeom prst="ellipse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 smtClean="0">
                <a:solidFill>
                  <a:schemeClr val="tx1"/>
                </a:solidFill>
              </a:rPr>
              <a:t>2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22421" y="4213544"/>
            <a:ext cx="679269" cy="666206"/>
          </a:xfrm>
          <a:prstGeom prst="ellipse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dirty="0" smtClean="0">
                <a:solidFill>
                  <a:schemeClr val="tx1"/>
                </a:solidFill>
              </a:rPr>
              <a:t>4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23766" y="1692413"/>
            <a:ext cx="679269" cy="666206"/>
          </a:xfrm>
          <a:prstGeom prst="ellipse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 smtClean="0">
                <a:solidFill>
                  <a:schemeClr val="tx1"/>
                </a:solidFill>
              </a:rPr>
              <a:t>1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23765" y="3146966"/>
            <a:ext cx="679269" cy="666206"/>
          </a:xfrm>
          <a:prstGeom prst="ellipse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dirty="0" smtClean="0">
                <a:solidFill>
                  <a:schemeClr val="tx1"/>
                </a:solidFill>
              </a:rPr>
              <a:t>3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7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DAAE-C08D-46E3-A8CE-2D266D397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Media social yang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sering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digunakan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sebagai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alat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politik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diantaranya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Twitter, Facebook,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Youtube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.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Pengguna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diminta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untuk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mencari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400" dirty="0" err="1" smtClean="0">
                <a:latin typeface="Estrangelo Edessa" pitchFamily="66" charset="0"/>
                <a:cs typeface="Estrangelo Edessa" pitchFamily="66" charset="0"/>
              </a:rPr>
              <a:t>teman</a:t>
            </a:r>
            <a:r>
              <a:rPr lang="en-US" sz="2400" dirty="0" smtClean="0">
                <a:latin typeface="Estrangelo Edessa" pitchFamily="66" charset="0"/>
                <a:cs typeface="Estrangelo Edessa" pitchFamily="66" charset="0"/>
              </a:rPr>
              <a:t>/</a:t>
            </a:r>
            <a:r>
              <a:rPr lang="en-US" sz="2400" dirty="0" err="1" smtClean="0">
                <a:latin typeface="Estrangelo Edessa" pitchFamily="66" charset="0"/>
                <a:cs typeface="Estrangelo Edessa" pitchFamily="66" charset="0"/>
              </a:rPr>
              <a:t>vooters</a:t>
            </a:r>
            <a:r>
              <a:rPr lang="en-US" sz="2400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sebanyak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mungkin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untuk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menjadi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pengikutnya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dan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nama-nama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pengikut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tersebut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400" dirty="0" err="1" smtClean="0">
                <a:latin typeface="Estrangelo Edessa" pitchFamily="66" charset="0"/>
                <a:cs typeface="Estrangelo Edessa" pitchFamily="66" charset="0"/>
              </a:rPr>
              <a:t>disetorkan</a:t>
            </a:r>
            <a:r>
              <a:rPr lang="en-US" sz="2400" dirty="0" smtClean="0">
                <a:latin typeface="Estrangelo Edessa" pitchFamily="66" charset="0"/>
                <a:cs typeface="Estrangelo Edessa" pitchFamily="66" charset="0"/>
              </a:rPr>
              <a:t>/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dimonitor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oleh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para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calon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peserta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pemilu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tersebut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. Dari para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calon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peserta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pemilu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tersebut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mereka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yang (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ngetwitte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/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menyerahkan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nama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pengikutnya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/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vooters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)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mendapatkan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sejumlah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imbalan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baik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berupa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uang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atau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400" dirty="0" err="1">
                <a:latin typeface="Estrangelo Edessa" pitchFamily="66" charset="0"/>
                <a:cs typeface="Estrangelo Edessa" pitchFamily="66" charset="0"/>
              </a:rPr>
              <a:t>pulsa</a:t>
            </a:r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115AC-F6DD-4765-9553-9296098A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b="1" dirty="0" err="1"/>
              <a:t>Penggunaan</a:t>
            </a:r>
            <a:r>
              <a:rPr lang="en-US" sz="3200" b="1" dirty="0"/>
              <a:t> Media </a:t>
            </a:r>
            <a:r>
              <a:rPr lang="en-US" sz="3200" b="1" dirty="0" err="1"/>
              <a:t>Sosial</a:t>
            </a:r>
            <a:r>
              <a:rPr lang="en-US" sz="3200" b="1" dirty="0"/>
              <a:t> </a:t>
            </a:r>
            <a:r>
              <a:rPr lang="en-US" sz="3200" b="1" dirty="0" err="1"/>
              <a:t>Oleh</a:t>
            </a:r>
            <a:r>
              <a:rPr lang="en-US" sz="3200" b="1" dirty="0"/>
              <a:t> </a:t>
            </a:r>
            <a:r>
              <a:rPr lang="en-US" sz="3200" b="1" dirty="0" err="1"/>
              <a:t>Kandidat</a:t>
            </a:r>
            <a:r>
              <a:rPr lang="en-US" sz="3200" b="1" dirty="0"/>
              <a:t> :</a:t>
            </a:r>
            <a:endParaRPr lang="en-US" sz="3200" b="1" dirty="0">
              <a:solidFill>
                <a:srgbClr val="FFF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56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600" b="1" dirty="0" err="1"/>
              <a:t>Peranan</a:t>
            </a:r>
            <a:r>
              <a:rPr lang="en-US" sz="3600" b="1" dirty="0"/>
              <a:t> Media Massa </a:t>
            </a:r>
            <a:r>
              <a:rPr lang="en-US" sz="3600" b="1" dirty="0" err="1"/>
              <a:t>Dalam</a:t>
            </a:r>
            <a:r>
              <a:rPr lang="en-US" sz="3600" b="1" dirty="0"/>
              <a:t> </a:t>
            </a:r>
            <a:r>
              <a:rPr lang="en-US" sz="3600" b="1" dirty="0" err="1"/>
              <a:t>Mensosialisasikan</a:t>
            </a:r>
            <a:r>
              <a:rPr lang="en-US" sz="3600" b="1" dirty="0"/>
              <a:t> </a:t>
            </a:r>
            <a:r>
              <a:rPr lang="en-US" sz="3600" b="1" dirty="0" err="1"/>
              <a:t>Nilai-Nilai</a:t>
            </a:r>
            <a:r>
              <a:rPr lang="en-US" sz="3600" b="1" dirty="0"/>
              <a:t> </a:t>
            </a:r>
            <a:r>
              <a:rPr lang="en-US" sz="3600" b="1" dirty="0" err="1"/>
              <a:t>Pada</a:t>
            </a:r>
            <a:r>
              <a:rPr lang="en-US" sz="3600" b="1" dirty="0"/>
              <a:t> </a:t>
            </a:r>
            <a:r>
              <a:rPr lang="en-US" sz="3600" b="1" dirty="0" err="1"/>
              <a:t>Masyarakat</a:t>
            </a:r>
            <a:r>
              <a:rPr lang="en-US" sz="3600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932329" y="1904052"/>
            <a:ext cx="77027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Hal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tampak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dijalankan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media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massa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id-ID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32329" y="2691321"/>
            <a:ext cx="4794069" cy="103674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mengawasi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surveillance of the environment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58753" y="2691321"/>
            <a:ext cx="4794069" cy="1036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Menghubungkan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bagian-bagian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d-ID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correlation of the parts of society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32329" y="4228011"/>
            <a:ext cx="4794069" cy="11016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mengirimkan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warisan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d-ID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transmission of the social heritage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58753" y="4228011"/>
            <a:ext cx="4794069" cy="11016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hiburan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d-ID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entertainment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45755" y="3374943"/>
            <a:ext cx="470263" cy="4492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 smtClean="0">
                <a:solidFill>
                  <a:schemeClr val="accent1"/>
                </a:solidFill>
              </a:rPr>
              <a:t>1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11729" y="3374942"/>
            <a:ext cx="470263" cy="4492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 smtClean="0">
                <a:solidFill>
                  <a:schemeClr val="accent1"/>
                </a:solidFill>
              </a:rPr>
              <a:t>2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1988" y="5014955"/>
            <a:ext cx="470263" cy="4492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 smtClean="0">
                <a:solidFill>
                  <a:schemeClr val="accent1"/>
                </a:solidFill>
              </a:rPr>
              <a:t>3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11729" y="5019520"/>
            <a:ext cx="470263" cy="4492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 smtClean="0">
                <a:solidFill>
                  <a:schemeClr val="accent1"/>
                </a:solidFill>
              </a:rPr>
              <a:t>4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85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86308" y="1804221"/>
            <a:ext cx="9744890" cy="3933150"/>
          </a:xfrm>
        </p:spPr>
        <p:txBody>
          <a:bodyPr/>
          <a:lstStyle/>
          <a:p>
            <a:pPr marL="0" indent="0" algn="just">
              <a:buNone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Pesan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disampaikan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media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massa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bukanlah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realitas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sesungguhnya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realitas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buatan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realitas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kedua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(second hand reality)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realitas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dibuat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wartawan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redaktur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mengolah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peristiwa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berita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penyaringan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seleksi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Realitas</a:t>
            </a:r>
            <a:r>
              <a:rPr lang="en-US" b="1" dirty="0"/>
              <a:t> Media :</a:t>
            </a:r>
          </a:p>
        </p:txBody>
      </p:sp>
    </p:spTree>
    <p:extLst>
      <p:ext uri="{BB962C8B-B14F-4D97-AF65-F5344CB8AC3E}">
        <p14:creationId xmlns:p14="http://schemas.microsoft.com/office/powerpoint/2010/main" val="2631293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79669" y="33168"/>
            <a:ext cx="6165668" cy="1858617"/>
          </a:xfrm>
        </p:spPr>
        <p:txBody>
          <a:bodyPr/>
          <a:lstStyle/>
          <a:p>
            <a:r>
              <a:rPr lang="en-US" dirty="0" err="1"/>
              <a:t>Konglomerasi</a:t>
            </a:r>
            <a:r>
              <a:rPr lang="en-US" dirty="0"/>
              <a:t> Media 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79669" y="2200117"/>
            <a:ext cx="7332942" cy="2868272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sz="3100" dirty="0" err="1">
                <a:solidFill>
                  <a:schemeClr val="tx1"/>
                </a:solidFill>
                <a:cs typeface="Times New Roman" pitchFamily="18" charset="0"/>
              </a:rPr>
              <a:t>Penguasaan</a:t>
            </a:r>
            <a:r>
              <a:rPr lang="en-US" sz="3100" dirty="0">
                <a:solidFill>
                  <a:schemeClr val="tx1"/>
                </a:solidFill>
                <a:cs typeface="Times New Roman" pitchFamily="18" charset="0"/>
              </a:rPr>
              <a:t>  media  </a:t>
            </a:r>
            <a:r>
              <a:rPr lang="en-US" sz="3100" dirty="0" err="1">
                <a:solidFill>
                  <a:schemeClr val="tx1"/>
                </a:solidFill>
                <a:cs typeface="Times New Roman" pitchFamily="18" charset="0"/>
              </a:rPr>
              <a:t>oleh</a:t>
            </a:r>
            <a:r>
              <a:rPr lang="en-US" sz="3100" dirty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en-US" sz="3100" dirty="0" err="1">
                <a:solidFill>
                  <a:schemeClr val="tx1"/>
                </a:solidFill>
                <a:cs typeface="Times New Roman" pitchFamily="18" charset="0"/>
              </a:rPr>
              <a:t>sekelompok</a:t>
            </a:r>
            <a:r>
              <a:rPr lang="en-US" sz="3100" dirty="0">
                <a:solidFill>
                  <a:schemeClr val="tx1"/>
                </a:solidFill>
                <a:cs typeface="Times New Roman" pitchFamily="18" charset="0"/>
              </a:rPr>
              <a:t>  orang  </a:t>
            </a:r>
            <a:r>
              <a:rPr lang="en-US" sz="3100" dirty="0" err="1">
                <a:solidFill>
                  <a:schemeClr val="tx1"/>
                </a:solidFill>
                <a:cs typeface="Times New Roman" pitchFamily="18" charset="0"/>
              </a:rPr>
              <a:t>tertentu</a:t>
            </a:r>
            <a:r>
              <a:rPr lang="en-US" sz="3100" dirty="0" smtClean="0">
                <a:solidFill>
                  <a:schemeClr val="tx1"/>
                </a:solidFill>
                <a:cs typeface="Times New Roman" pitchFamily="18" charset="0"/>
              </a:rPr>
              <a:t>. </a:t>
            </a:r>
            <a:endParaRPr lang="en-US" sz="3100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1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cs typeface="Times New Roman" pitchFamily="18" charset="0"/>
              </a:rPr>
              <a:t>Effek</a:t>
            </a:r>
            <a:r>
              <a:rPr lang="en-US" sz="3100" dirty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en-US" sz="3100" dirty="0" err="1">
                <a:solidFill>
                  <a:schemeClr val="tx1"/>
                </a:solidFill>
                <a:cs typeface="Times New Roman" pitchFamily="18" charset="0"/>
              </a:rPr>
              <a:t>Konglomerasi</a:t>
            </a:r>
            <a:r>
              <a:rPr lang="en-US" sz="3100" dirty="0">
                <a:solidFill>
                  <a:schemeClr val="tx1"/>
                </a:solidFill>
                <a:cs typeface="Times New Roman" pitchFamily="18" charset="0"/>
              </a:rPr>
              <a:t> Media  : Media yang </a:t>
            </a:r>
            <a:r>
              <a:rPr lang="en-US" sz="3100" dirty="0" err="1">
                <a:solidFill>
                  <a:schemeClr val="tx1"/>
                </a:solidFill>
                <a:cs typeface="Times New Roman" pitchFamily="18" charset="0"/>
              </a:rPr>
              <a:t>menjadi</a:t>
            </a:r>
            <a:r>
              <a:rPr lang="en-US" sz="31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cs typeface="Times New Roman" pitchFamily="18" charset="0"/>
              </a:rPr>
              <a:t>agen</a:t>
            </a:r>
            <a:r>
              <a:rPr lang="en-US" sz="31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cs typeface="Times New Roman" pitchFamily="18" charset="0"/>
              </a:rPr>
              <a:t>politik</a:t>
            </a:r>
            <a:r>
              <a:rPr lang="en-US" sz="31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cs typeface="Times New Roman" pitchFamily="18" charset="0"/>
              </a:rPr>
              <a:t>harus</a:t>
            </a:r>
            <a:r>
              <a:rPr lang="en-US" sz="31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cs typeface="Times New Roman" pitchFamily="18" charset="0"/>
              </a:rPr>
              <a:t>meninggalkan</a:t>
            </a:r>
            <a:r>
              <a:rPr lang="en-US" sz="31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cs typeface="Times New Roman" pitchFamily="18" charset="0"/>
              </a:rPr>
              <a:t>objektivitasnya</a:t>
            </a:r>
            <a:r>
              <a:rPr lang="en-US" sz="31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cs typeface="Times New Roman" pitchFamily="18" charset="0"/>
              </a:rPr>
              <a:t>dan</a:t>
            </a:r>
            <a:r>
              <a:rPr lang="en-US" sz="31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cs typeface="Times New Roman" pitchFamily="18" charset="0"/>
              </a:rPr>
              <a:t>memanipulasi</a:t>
            </a:r>
            <a:r>
              <a:rPr lang="en-US" sz="31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cs typeface="Times New Roman" pitchFamily="18" charset="0"/>
              </a:rPr>
              <a:t>fakta</a:t>
            </a:r>
            <a:r>
              <a:rPr lang="en-US" sz="31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cs typeface="Times New Roman" pitchFamily="18" charset="0"/>
              </a:rPr>
              <a:t>sebagai</a:t>
            </a:r>
            <a:r>
              <a:rPr lang="en-US" sz="31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cs typeface="Times New Roman" pitchFamily="18" charset="0"/>
              </a:rPr>
              <a:t>alat</a:t>
            </a:r>
            <a:r>
              <a:rPr lang="en-US" sz="31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cs typeface="Times New Roman" pitchFamily="18" charset="0"/>
              </a:rPr>
              <a:t>untuk</a:t>
            </a:r>
            <a:r>
              <a:rPr lang="en-US" sz="31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cs typeface="Times New Roman" pitchFamily="18" charset="0"/>
              </a:rPr>
              <a:t>kepentingan</a:t>
            </a:r>
            <a:r>
              <a:rPr lang="en-US" sz="31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cs typeface="Times New Roman" pitchFamily="18" charset="0"/>
              </a:rPr>
              <a:t>politik</a:t>
            </a:r>
            <a:r>
              <a:rPr lang="en-US" sz="31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en-US" sz="3100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100" dirty="0" err="1">
                <a:solidFill>
                  <a:schemeClr val="tx1"/>
                </a:solidFill>
                <a:cs typeface="Times New Roman" pitchFamily="18" charset="0"/>
              </a:rPr>
              <a:t>Fungsi</a:t>
            </a:r>
            <a:r>
              <a:rPr lang="en-US" sz="3100" dirty="0">
                <a:solidFill>
                  <a:schemeClr val="tx1"/>
                </a:solidFill>
                <a:cs typeface="Times New Roman" pitchFamily="18" charset="0"/>
              </a:rPr>
              <a:t> media </a:t>
            </a:r>
            <a:r>
              <a:rPr lang="en-US" sz="3100" dirty="0" err="1">
                <a:solidFill>
                  <a:schemeClr val="tx1"/>
                </a:solidFill>
                <a:cs typeface="Times New Roman" pitchFamily="18" charset="0"/>
              </a:rPr>
              <a:t>massa</a:t>
            </a:r>
            <a:r>
              <a:rPr lang="en-US" sz="3100" dirty="0">
                <a:solidFill>
                  <a:schemeClr val="tx1"/>
                </a:solidFill>
                <a:cs typeface="Times New Roman" pitchFamily="18" charset="0"/>
              </a:rPr>
              <a:t> yang </a:t>
            </a:r>
            <a:r>
              <a:rPr lang="en-US" sz="3100" dirty="0" err="1">
                <a:solidFill>
                  <a:schemeClr val="tx1"/>
                </a:solidFill>
                <a:cs typeface="Times New Roman" pitchFamily="18" charset="0"/>
              </a:rPr>
              <a:t>terkait</a:t>
            </a:r>
            <a:r>
              <a:rPr lang="en-US" sz="31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cs typeface="Times New Roman" pitchFamily="18" charset="0"/>
              </a:rPr>
              <a:t>dengan</a:t>
            </a:r>
            <a:r>
              <a:rPr lang="en-US" sz="31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cs typeface="Times New Roman" pitchFamily="18" charset="0"/>
              </a:rPr>
              <a:t>politik</a:t>
            </a:r>
            <a:r>
              <a:rPr lang="en-US" sz="31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cs typeface="Times New Roman" pitchFamily="18" charset="0"/>
              </a:rPr>
              <a:t>adalah</a:t>
            </a:r>
            <a:r>
              <a:rPr lang="en-US" sz="31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cs typeface="Times New Roman" pitchFamily="18" charset="0"/>
              </a:rPr>
              <a:t>pembentukan</a:t>
            </a:r>
            <a:r>
              <a:rPr lang="en-US" sz="3100" dirty="0">
                <a:solidFill>
                  <a:schemeClr val="tx1"/>
                </a:solidFill>
                <a:cs typeface="Times New Roman" pitchFamily="18" charset="0"/>
              </a:rPr>
              <a:t> </a:t>
            </a:r>
            <a:r>
              <a:rPr lang="en-US" sz="3100" i="1" dirty="0">
                <a:solidFill>
                  <a:schemeClr val="tx1"/>
                </a:solidFill>
                <a:cs typeface="Times New Roman" pitchFamily="18" charset="0"/>
              </a:rPr>
              <a:t>image</a:t>
            </a:r>
            <a:r>
              <a:rPr lang="en-US" sz="3100" dirty="0">
                <a:solidFill>
                  <a:schemeClr val="tx1"/>
                </a:solidFill>
                <a:cs typeface="Times New Roman" pitchFamily="18" charset="0"/>
              </a:rPr>
              <a:t> (</a:t>
            </a:r>
            <a:r>
              <a:rPr lang="en-US" sz="3100" dirty="0" err="1">
                <a:solidFill>
                  <a:schemeClr val="tx1"/>
                </a:solidFill>
                <a:cs typeface="Times New Roman" pitchFamily="18" charset="0"/>
              </a:rPr>
              <a:t>pencitraan</a:t>
            </a:r>
            <a:r>
              <a:rPr lang="en-US" sz="3100" dirty="0">
                <a:solidFill>
                  <a:schemeClr val="tx1"/>
                </a:solidFill>
                <a:cs typeface="Times New Roman" pitchFamily="18" charset="0"/>
              </a:rPr>
              <a:t>).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5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GOLD AND SILVE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C4AE75"/>
      </a:accent1>
      <a:accent2>
        <a:srgbClr val="A9A9A9"/>
      </a:accent2>
      <a:accent3>
        <a:srgbClr val="5E5E5E"/>
      </a:accent3>
      <a:accent4>
        <a:srgbClr val="424242"/>
      </a:accent4>
      <a:accent5>
        <a:srgbClr val="212121"/>
      </a:accent5>
      <a:accent6>
        <a:srgbClr val="D5D5D5"/>
      </a:accent6>
      <a:hlink>
        <a:srgbClr val="C1AA73"/>
      </a:hlink>
      <a:folHlink>
        <a:srgbClr val="797979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nference Presentation_Win32_AS v2" id="{3227B632-3DF0-418B-99D5-B2B493F81A96}" vid="{6C31D406-0136-47A8-82B0-2E53703E21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B6A1C8-8283-4EE8-96CE-BB44EE9D7AD3}">
  <ds:schemaRefs>
    <ds:schemaRef ds:uri="http://purl.org/dc/terms/"/>
    <ds:schemaRef ds:uri="http://schemas.microsoft.com/office/2006/documentManagement/typ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459AF2B-2F0F-4340-8358-B3F991FAB5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EC6E52-ACE5-4D4A-8910-8452224694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conference presentation</Template>
  <TotalTime>0</TotalTime>
  <Words>407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Estrangelo Edessa</vt:lpstr>
      <vt:lpstr>Freehand521 BT</vt:lpstr>
      <vt:lpstr>Garamond</vt:lpstr>
      <vt:lpstr>Times New Roman</vt:lpstr>
      <vt:lpstr>RetrospectVTI</vt:lpstr>
      <vt:lpstr>“NETRALITAS  DAN   PENGENDALIAN  MEDIA  PADA PEMILU 2019”</vt:lpstr>
      <vt:lpstr>Strategi Pencitraan </vt:lpstr>
      <vt:lpstr>“ Apa yang dianggap penting oleh media, akan dianggap penting pula oleh masyarakat. Apa yang dilupakan media, akan luput juga dari perhatian masyarakat”. </vt:lpstr>
      <vt:lpstr>Media Sosial sebagai Alat Pencitraan </vt:lpstr>
      <vt:lpstr>4 JENIS PEMILIH POTENSIAL DI INDONESIA :</vt:lpstr>
      <vt:lpstr>Penggunaan Media Sosial Oleh Kandidat :</vt:lpstr>
      <vt:lpstr>Peranan Media Massa Dalam Mensosialisasikan Nilai-Nilai Pada Masyarakat </vt:lpstr>
      <vt:lpstr>Realitas Media :</vt:lpstr>
      <vt:lpstr>Konglomerasi Media :</vt:lpstr>
      <vt:lpstr>Kesimpulan</vt:lpstr>
      <vt:lpstr>Kesimpulan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2021-02-11T02:22:10Z</dcterms:created>
  <dcterms:modified xsi:type="dcterms:W3CDTF">2024-01-18T03:10:10Z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